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7" r:id="rId2"/>
    <p:sldId id="303" r:id="rId3"/>
    <p:sldId id="258" r:id="rId4"/>
    <p:sldId id="264" r:id="rId5"/>
    <p:sldId id="263" r:id="rId6"/>
    <p:sldId id="266" r:id="rId7"/>
    <p:sldId id="265" r:id="rId8"/>
    <p:sldId id="267" r:id="rId9"/>
    <p:sldId id="273" r:id="rId10"/>
    <p:sldId id="274" r:id="rId11"/>
    <p:sldId id="275" r:id="rId12"/>
    <p:sldId id="268" r:id="rId13"/>
    <p:sldId id="276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930" y="60"/>
      </p:cViewPr>
      <p:guideLst/>
    </p:cSldViewPr>
  </p:slideViewPr>
  <p:outlineViewPr>
    <p:cViewPr>
      <p:scale>
        <a:sx n="33" d="100"/>
        <a:sy n="33" d="100"/>
      </p:scale>
      <p:origin x="0" y="-2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04F9-B40A-4A3F-83CB-D4717ABA4CF6}" type="datetimeFigureOut">
              <a:rPr lang="it-IT" smtClean="0"/>
              <a:t>25/04/2016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C2AE-66FD-4EE0-BC27-EC877CE32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EC2AE-66FD-4EE0-BC27-EC877CE32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86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05" indent="0" algn="ctr">
              <a:buNone/>
              <a:defRPr/>
            </a:lvl2pPr>
            <a:lvl3pPr marL="914009" indent="0" algn="ctr">
              <a:buNone/>
              <a:defRPr/>
            </a:lvl3pPr>
            <a:lvl4pPr marL="1371016" indent="0" algn="ctr">
              <a:buNone/>
              <a:defRPr/>
            </a:lvl4pPr>
            <a:lvl5pPr marL="1828020" indent="0" algn="ctr">
              <a:buNone/>
              <a:defRPr/>
            </a:lvl5pPr>
            <a:lvl6pPr marL="2285024" indent="0" algn="ctr">
              <a:buNone/>
              <a:defRPr/>
            </a:lvl6pPr>
            <a:lvl7pPr marL="2742029" indent="0" algn="ctr">
              <a:buNone/>
              <a:defRPr/>
            </a:lvl7pPr>
            <a:lvl8pPr marL="3199034" indent="0" algn="ctr">
              <a:buNone/>
              <a:defRPr/>
            </a:lvl8pPr>
            <a:lvl9pPr marL="3656039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D9C95CBF-71DA-4830-BF77-3F4087BAB6BF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2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AFE834AC-0300-42A3-941D-3C83FC7030C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33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500" b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0"/>
          </p:nvPr>
        </p:nvSpPr>
        <p:spPr>
          <a:xfrm>
            <a:off x="274638" y="6492875"/>
            <a:ext cx="2284412" cy="273050"/>
          </a:xfrm>
          <a:prstGeom prst="rect">
            <a:avLst/>
          </a:prstGeom>
        </p:spPr>
        <p:txBody>
          <a:bodyPr lIns="91420" tIns="45710" rIns="91420" bIns="4571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1A44926-488D-4FFD-BDBC-BB6FE838BCBE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3690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DE20AE4-B915-40E8-8A75-361B8D965D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572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1" cy="533400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11164" y="1143000"/>
            <a:ext cx="4083050" cy="5181600"/>
          </a:xfrm>
        </p:spPr>
        <p:txBody>
          <a:bodyPr/>
          <a:lstStyle>
            <a:lvl1pPr marL="4763" indent="-4763">
              <a:defRPr/>
            </a:lvl1pPr>
            <a:lvl2pPr marL="901700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6614" y="1143000"/>
            <a:ext cx="4083050" cy="5181600"/>
          </a:xfrm>
        </p:spPr>
        <p:txBody>
          <a:bodyPr/>
          <a:lstStyle>
            <a:lvl1pPr marL="98425" indent="-4763">
              <a:defRPr/>
            </a:lvl1pPr>
            <a:lvl2pPr marL="914304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615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6976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763" indent="-4763">
              <a:defRPr/>
            </a:lvl1pPr>
            <a:lvl2pPr marL="995362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32397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79588" indent="-342900">
              <a:buFont typeface="Wingdings" panose="05000000000000000000" pitchFamily="2" charset="2"/>
              <a:buChar char="§"/>
              <a:defRPr/>
            </a:lvl4pPr>
            <a:lvl5pPr marL="2224088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400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9E06931-E8AD-478E-A7FD-1E0A5BCC0D4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36525"/>
            <a:ext cx="8275638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3737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r" defTabSz="914302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846D08-AC6D-4080-9BC7-028AF42289DC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04800" y="838200"/>
            <a:ext cx="8529638" cy="147638"/>
            <a:chOff x="192" y="528"/>
            <a:chExt cx="5373" cy="93"/>
          </a:xfrm>
        </p:grpSpPr>
        <p:sp>
          <p:nvSpPr>
            <p:cNvPr id="3" name="Rectangle 7"/>
            <p:cNvSpPr>
              <a:spLocks noChangeArrowheads="1"/>
            </p:cNvSpPr>
            <p:nvPr/>
          </p:nvSpPr>
          <p:spPr bwMode="auto">
            <a:xfrm>
              <a:off x="192" y="528"/>
              <a:ext cx="5373" cy="44"/>
            </a:xfrm>
            <a:prstGeom prst="rect">
              <a:avLst/>
            </a:prstGeom>
            <a:gradFill rotWithShape="0">
              <a:gsLst>
                <a:gs pos="0">
                  <a:srgbClr val="0E9AB9"/>
                </a:gs>
                <a:gs pos="50000">
                  <a:srgbClr val="12C2E9"/>
                </a:gs>
                <a:gs pos="100000">
                  <a:srgbClr val="0E9A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030" name="Rectangle 8"/>
            <p:cNvSpPr>
              <a:spLocks noChangeArrowheads="1"/>
            </p:cNvSpPr>
            <p:nvPr/>
          </p:nvSpPr>
          <p:spPr bwMode="auto">
            <a:xfrm>
              <a:off x="192" y="600"/>
              <a:ext cx="5373" cy="21"/>
            </a:xfrm>
            <a:prstGeom prst="rect">
              <a:avLst/>
            </a:prstGeom>
            <a:gradFill rotWithShape="0">
              <a:gsLst>
                <a:gs pos="0">
                  <a:srgbClr val="FF00FF"/>
                </a:gs>
                <a:gs pos="50000">
                  <a:srgbClr val="B100B1"/>
                </a:gs>
                <a:gs pos="100000">
                  <a:srgbClr val="FF00FF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7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lvl1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+mj-cs"/>
        </a:defRPr>
      </a:lvl1pPr>
      <a:lvl2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2pPr>
      <a:lvl3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3pPr>
      <a:lvl4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4pPr>
      <a:lvl5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5pPr>
      <a:lvl6pPr marL="2514063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6pPr>
      <a:lvl7pPr marL="2971166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7pPr>
      <a:lvl8pPr marL="3428268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8pPr>
      <a:lvl9pPr marL="3885370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9pPr>
    </p:titleStyle>
    <p:bodyStyle>
      <a:lvl1pPr marL="4763" indent="-4763" algn="l" defTabSz="455613" rtl="0" eaLnBrk="0" fontAlgn="base" hangingPunct="0">
        <a:spcBef>
          <a:spcPts val="350"/>
        </a:spcBef>
        <a:spcAft>
          <a:spcPts val="40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Calibri" panose="020F0502020204030204" pitchFamily="34" charset="0"/>
          <a:ea typeface="MS PGothic" pitchFamily="34" charset="-128"/>
          <a:cs typeface="+mn-cs"/>
        </a:defRPr>
      </a:lvl1pPr>
      <a:lvl2pPr marL="901700" indent="-457200" algn="l" defTabSz="455613" rtl="0" eaLnBrk="0" fontAlgn="base" hangingPunct="0">
        <a:spcBef>
          <a:spcPts val="350"/>
        </a:spcBef>
        <a:spcAft>
          <a:spcPts val="400"/>
        </a:spcAft>
        <a:buClr>
          <a:srgbClr val="2D2DB9"/>
        </a:buClr>
        <a:buSzPct val="80000"/>
        <a:buFont typeface="Courier New" panose="02070309020205020404" pitchFamily="49" charset="0"/>
        <a:buChar char="o"/>
        <a:defRPr sz="28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1243013" indent="-342900" algn="l" defTabSz="455613" rtl="0" eaLnBrk="0" fontAlgn="base" hangingPunct="0">
        <a:spcBef>
          <a:spcPts val="300"/>
        </a:spcBef>
        <a:spcAft>
          <a:spcPts val="400"/>
        </a:spcAft>
        <a:buClr>
          <a:srgbClr val="2D2DB9"/>
        </a:buClr>
        <a:buSzPct val="100000"/>
        <a:buFont typeface="Wingdings" panose="05000000000000000000" pitchFamily="2" charset="2"/>
        <a:buChar char="§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7129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21701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2514063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6pPr>
      <a:lvl7pPr marL="2971166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7pPr>
      <a:lvl8pPr marL="3428268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8pPr>
      <a:lvl9pPr marL="3885370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9pPr>
    </p:bodyStyle>
    <p:otherStyle>
      <a:defPPr>
        <a:defRPr lang="it-IT"/>
      </a:defPPr>
      <a:lvl1pPr marL="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3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5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8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1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12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14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2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342103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SAN FRANCISCO CRIME CLASSIFICATION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94967" y="214089"/>
            <a:ext cx="850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Elaborato di Machine Learning &amp; Data Mining</a:t>
            </a:r>
          </a:p>
        </p:txBody>
      </p:sp>
      <p:pic>
        <p:nvPicPr>
          <p:cNvPr id="4" name="Immagin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28" y="3087094"/>
            <a:ext cx="2404296" cy="223604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973097" y="4947035"/>
            <a:ext cx="28316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Bettinelli Luca 85947</a:t>
            </a:r>
          </a:p>
          <a:p>
            <a:pPr algn="r"/>
            <a:r>
              <a:rPr lang="it-IT" sz="1600" dirty="0"/>
              <a:t>Mario Matteo 86015</a:t>
            </a:r>
          </a:p>
          <a:p>
            <a:pPr algn="r"/>
            <a:r>
              <a:rPr lang="it-IT" sz="1600" dirty="0"/>
              <a:t>Masciale Michele 85982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94967" y="5867801"/>
            <a:ext cx="8509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Università degli Studi di Brescia</a:t>
            </a:r>
          </a:p>
          <a:p>
            <a:pPr algn="ctr"/>
            <a:r>
              <a:rPr lang="it-IT" sz="1400" dirty="0"/>
              <a:t>Dipartimento di Ingegneria dell’Informazione</a:t>
            </a:r>
          </a:p>
          <a:p>
            <a:pPr algn="ctr"/>
            <a:r>
              <a:rPr lang="it-IT" sz="1400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638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data e ora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6" y="3343331"/>
            <a:ext cx="8539316" cy="115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ttore 2 12"/>
          <p:cNvCxnSpPr>
            <a:stCxn id="7" idx="4"/>
          </p:cNvCxnSpPr>
          <p:nvPr/>
        </p:nvCxnSpPr>
        <p:spPr bwMode="auto">
          <a:xfrm flipH="1">
            <a:off x="3746091" y="2510246"/>
            <a:ext cx="932444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4"/>
          </p:cNvCxnSpPr>
          <p:nvPr/>
        </p:nvCxnSpPr>
        <p:spPr bwMode="auto">
          <a:xfrm flipH="1">
            <a:off x="4653113" y="2510246"/>
            <a:ext cx="25422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7" idx="4"/>
          </p:cNvCxnSpPr>
          <p:nvPr/>
        </p:nvCxnSpPr>
        <p:spPr bwMode="auto">
          <a:xfrm>
            <a:off x="4678535" y="2510246"/>
            <a:ext cx="1043839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7" idx="4"/>
          </p:cNvCxnSpPr>
          <p:nvPr/>
        </p:nvCxnSpPr>
        <p:spPr bwMode="auto">
          <a:xfrm>
            <a:off x="5442155" y="2529806"/>
            <a:ext cx="1395373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17" idx="4"/>
          </p:cNvCxnSpPr>
          <p:nvPr/>
        </p:nvCxnSpPr>
        <p:spPr bwMode="auto">
          <a:xfrm>
            <a:off x="5442155" y="2529806"/>
            <a:ext cx="2373155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 bwMode="auto">
          <a:xfrm>
            <a:off x="294966" y="3577389"/>
            <a:ext cx="940276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4357366" y="2060827"/>
            <a:ext cx="642337" cy="4494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73535" y="3577389"/>
            <a:ext cx="481524" cy="9221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5161935" y="2099946"/>
            <a:ext cx="560439" cy="42986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3192379" y="3577389"/>
            <a:ext cx="3363279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6607277" y="3577389"/>
            <a:ext cx="2223906" cy="9141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1" name="Rettangolo 20"/>
          <p:cNvSpPr/>
          <p:nvPr/>
        </p:nvSpPr>
        <p:spPr bwMode="auto">
          <a:xfrm>
            <a:off x="1793352" y="3577389"/>
            <a:ext cx="241926" cy="92217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23" name="Connettore diritto 22"/>
          <p:cNvCxnSpPr/>
          <p:nvPr/>
        </p:nvCxnSpPr>
        <p:spPr bwMode="auto">
          <a:xfrm>
            <a:off x="1806678" y="3577389"/>
            <a:ext cx="228600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onnettore diritto 23"/>
          <p:cNvCxnSpPr/>
          <p:nvPr/>
        </p:nvCxnSpPr>
        <p:spPr bwMode="auto">
          <a:xfrm flipV="1">
            <a:off x="1793352" y="3577389"/>
            <a:ext cx="241926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09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  <p:bldP spid="10" grpId="0" animBg="1"/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5" y="3343330"/>
            <a:ext cx="8539315" cy="161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Connettore 2 22"/>
          <p:cNvCxnSpPr>
            <a:stCxn id="29" idx="3"/>
          </p:cNvCxnSpPr>
          <p:nvPr/>
        </p:nvCxnSpPr>
        <p:spPr bwMode="auto">
          <a:xfrm>
            <a:off x="5206181" y="3210545"/>
            <a:ext cx="486696" cy="18246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Figura a mano libera 28"/>
          <p:cNvSpPr/>
          <p:nvPr/>
        </p:nvSpPr>
        <p:spPr bwMode="auto">
          <a:xfrm>
            <a:off x="1106129" y="2785911"/>
            <a:ext cx="4100052" cy="842192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6" name="Figura a mano libera 35"/>
          <p:cNvSpPr/>
          <p:nvPr/>
        </p:nvSpPr>
        <p:spPr bwMode="auto">
          <a:xfrm flipV="1">
            <a:off x="1833716" y="4925222"/>
            <a:ext cx="4817807" cy="1034610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chemeClr val="accent2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37" name="Connettore 2 36"/>
          <p:cNvCxnSpPr>
            <a:stCxn id="36" idx="3"/>
          </p:cNvCxnSpPr>
          <p:nvPr/>
        </p:nvCxnSpPr>
        <p:spPr bwMode="auto">
          <a:xfrm flipV="1">
            <a:off x="6651523" y="4961193"/>
            <a:ext cx="1194619" cy="4769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3"/>
          <p:cNvSpPr/>
          <p:nvPr/>
        </p:nvSpPr>
        <p:spPr bwMode="auto">
          <a:xfrm>
            <a:off x="914400" y="3628103"/>
            <a:ext cx="401053" cy="13330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644313" y="3620083"/>
            <a:ext cx="401053" cy="133309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686925" y="3628103"/>
            <a:ext cx="1482861" cy="1325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234987" y="3628103"/>
            <a:ext cx="1599293" cy="131705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4347411" y="2013250"/>
            <a:ext cx="1042736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2" name="Ovale 21"/>
          <p:cNvSpPr/>
          <p:nvPr/>
        </p:nvSpPr>
        <p:spPr bwMode="auto">
          <a:xfrm>
            <a:off x="5502442" y="2013250"/>
            <a:ext cx="1523999" cy="4969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  <p:bldP spid="4" grpId="0" animBg="1"/>
      <p:bldP spid="10" grpId="0" animBg="1"/>
      <p:bldP spid="12" grpId="0" animBg="1"/>
      <p:bldP spid="13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Month </a:t>
            </a:r>
            <a:r>
              <a:rPr lang="it-IT" sz="2000" dirty="0"/>
              <a:t>e </a:t>
            </a:r>
            <a:r>
              <a:rPr lang="it-IT" sz="2000" i="1" dirty="0"/>
              <a:t>DayOfMonth </a:t>
            </a:r>
            <a:r>
              <a:rPr lang="it-IT" sz="2000" dirty="0"/>
              <a:t>in </a:t>
            </a:r>
            <a:r>
              <a:rPr lang="it-IT" sz="2000" i="1" dirty="0"/>
              <a:t>DateDays</a:t>
            </a:r>
          </a:p>
        </p:txBody>
      </p:sp>
      <p:pic>
        <p:nvPicPr>
          <p:cNvPr id="5" name="Immagine 4" descr="C:\Users\Michele Masciale\Desktop\MLDM_SFCrime\Relazione\Figure\date_day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" y="3070582"/>
            <a:ext cx="7255901" cy="22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/>
          <p:cNvSpPr/>
          <p:nvPr/>
        </p:nvSpPr>
        <p:spPr bwMode="auto">
          <a:xfrm>
            <a:off x="1764632" y="3522299"/>
            <a:ext cx="371985" cy="17848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18099" y="3530321"/>
            <a:ext cx="388742" cy="177678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59578" y="3522299"/>
            <a:ext cx="732994" cy="178480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" name="Ovale 2"/>
          <p:cNvSpPr/>
          <p:nvPr/>
        </p:nvSpPr>
        <p:spPr bwMode="auto">
          <a:xfrm>
            <a:off x="2536467" y="2021475"/>
            <a:ext cx="864460" cy="54720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529261" y="2070209"/>
            <a:ext cx="1620255" cy="48543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5277850" y="2069465"/>
            <a:ext cx="1357371" cy="496996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Hour </a:t>
            </a:r>
            <a:r>
              <a:rPr lang="it-IT" sz="2000" dirty="0"/>
              <a:t>e </a:t>
            </a:r>
            <a:r>
              <a:rPr lang="it-IT" sz="2000" i="1" dirty="0"/>
              <a:t>Minute </a:t>
            </a:r>
            <a:r>
              <a:rPr lang="it-IT" sz="2000" dirty="0"/>
              <a:t>in </a:t>
            </a:r>
            <a:r>
              <a:rPr lang="it-IT" sz="2000" i="1" dirty="0"/>
              <a:t>TimeMinutes</a:t>
            </a:r>
          </a:p>
        </p:txBody>
      </p:sp>
      <p:pic>
        <p:nvPicPr>
          <p:cNvPr id="6" name="Immagine 5" descr="C:\Users\Michele Masciale\Desktop\MLDM_SFCrime\Relazione\Figure\time_minute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9" y="3093608"/>
            <a:ext cx="8023126" cy="22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73300" y="3545305"/>
            <a:ext cx="374650" cy="1833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724150" y="3545305"/>
            <a:ext cx="400050" cy="18331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783033" y="3548851"/>
            <a:ext cx="767337" cy="1833149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5" name="Ovale 4"/>
          <p:cNvSpPr/>
          <p:nvPr/>
        </p:nvSpPr>
        <p:spPr bwMode="auto">
          <a:xfrm>
            <a:off x="2589249" y="2056433"/>
            <a:ext cx="669852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399641" y="2056433"/>
            <a:ext cx="894063" cy="51858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505806" y="2056433"/>
            <a:ext cx="1584248" cy="548721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DayOfWeek</a:t>
            </a:r>
          </a:p>
        </p:txBody>
      </p:sp>
      <p:pic>
        <p:nvPicPr>
          <p:cNvPr id="5" name="Immagine 4" descr="C:\Users\Michele Masciale\Desktop\MLDM_SFCrime\Relazione\Figure\weeken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27" y="3122742"/>
            <a:ext cx="6591393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294966" y="1442761"/>
            <a:ext cx="853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DayOfWeek</a:t>
            </a:r>
            <a:r>
              <a:rPr lang="it-IT" sz="2000" dirty="0"/>
              <a:t> è una stringa contenente il giorno della settimana in cui il crimine è stato commesso</a:t>
            </a:r>
          </a:p>
          <a:p>
            <a:endParaRPr lang="it-IT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Weekend</a:t>
            </a:r>
            <a:endParaRPr lang="it-IT" sz="2000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268927" y="3433011"/>
            <a:ext cx="1281768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268927" y="5149516"/>
            <a:ext cx="1281768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6817894" y="3433011"/>
            <a:ext cx="1042426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6817894" y="5173579"/>
            <a:ext cx="1042426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Address</a:t>
            </a:r>
            <a:r>
              <a:rPr lang="it-IT" sz="2000" dirty="0"/>
              <a:t> è una stringa contenente l’indirizzo dove è stato commesso il crimine</a:t>
            </a:r>
          </a:p>
        </p:txBody>
      </p:sp>
      <p:pic>
        <p:nvPicPr>
          <p:cNvPr id="7" name="Immagine 6" descr="C:\Users\Michele Masciale\Desktop\MLDM_SFCrime\Relazione\Figure\addre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8"/>
          <a:stretch/>
        </p:blipFill>
        <p:spPr bwMode="auto">
          <a:xfrm>
            <a:off x="2922950" y="2374890"/>
            <a:ext cx="3283349" cy="38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9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isCross</a:t>
            </a:r>
            <a:endParaRPr lang="it-IT" sz="2000" dirty="0"/>
          </a:p>
        </p:txBody>
      </p:sp>
      <p:pic>
        <p:nvPicPr>
          <p:cNvPr id="5" name="Immagine 4" descr="C:\Users\Michele Masciale\Desktop\MLDM_SFCrime\Relazione\Figure\cro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r="435" b="68289"/>
          <a:stretch/>
        </p:blipFill>
        <p:spPr bwMode="auto">
          <a:xfrm>
            <a:off x="294967" y="2811157"/>
            <a:ext cx="8539315" cy="220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279923" y="2596617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357051" y="3112168"/>
            <a:ext cx="3460970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357051" y="4136572"/>
            <a:ext cx="3460970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857459" y="3112168"/>
            <a:ext cx="976823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857458" y="4136572"/>
            <a:ext cx="976823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streetType</a:t>
            </a:r>
            <a:endParaRPr lang="it-IT" sz="2000" dirty="0"/>
          </a:p>
        </p:txBody>
      </p:sp>
      <p:pic>
        <p:nvPicPr>
          <p:cNvPr id="7" name="Immagine 6" descr="C:\Users\Michele Masciale\Desktop\MLDM_SFCrime\Relazione\Figure\street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889"/>
          <a:stretch/>
        </p:blipFill>
        <p:spPr bwMode="auto">
          <a:xfrm>
            <a:off x="401128" y="2951450"/>
            <a:ext cx="8326993" cy="24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073446" y="283648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401128" y="3256547"/>
            <a:ext cx="333668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603958" y="3256547"/>
            <a:ext cx="112416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401126" y="388090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603958" y="3850402"/>
            <a:ext cx="1124163" cy="302154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401127" y="476896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603958" y="4768965"/>
            <a:ext cx="112416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AddressReduced</a:t>
            </a: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77"/>
          <a:stretch/>
        </p:blipFill>
        <p:spPr bwMode="auto">
          <a:xfrm>
            <a:off x="222238" y="2999070"/>
            <a:ext cx="8684774" cy="182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3886199" y="266577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2238" y="3200400"/>
            <a:ext cx="3230825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5643348" y="3200400"/>
            <a:ext cx="3263663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22237" y="3887024"/>
            <a:ext cx="3230825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5643347" y="3893351"/>
            <a:ext cx="3263664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attributi </a:t>
            </a:r>
            <a:r>
              <a:rPr lang="it-IT" sz="2000" i="1" dirty="0"/>
              <a:t>X</a:t>
            </a:r>
            <a:r>
              <a:rPr lang="it-IT" sz="2000" dirty="0"/>
              <a:t> e </a:t>
            </a:r>
            <a:r>
              <a:rPr lang="it-IT" sz="2000" i="1" dirty="0"/>
              <a:t>Y </a:t>
            </a:r>
            <a:r>
              <a:rPr lang="it-IT" sz="2000" dirty="0"/>
              <a:t>sono valori numerici che rappresentano rispettivamente la longitudine e la latitudine </a:t>
            </a:r>
          </a:p>
        </p:txBody>
      </p:sp>
      <p:pic>
        <p:nvPicPr>
          <p:cNvPr id="5" name="Immagine 4" descr="C:\Users\Michele Masciale\Desktop\MLDM_SFCrime\Relazione\Figure\XY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5" y="2550947"/>
            <a:ext cx="4188819" cy="34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27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21595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Quantizzazione uniforme</a:t>
            </a:r>
          </a:p>
        </p:txBody>
      </p:sp>
      <p:pic>
        <p:nvPicPr>
          <p:cNvPr id="9" name="Immagine 8" descr="C:\Users\Michele Masciale\Desktop\MLDM_SFCrime\Relazione\Figure\gri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5" y="2917733"/>
            <a:ext cx="8207479" cy="277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2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Algoritmi e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prestazioni</a:t>
            </a:r>
          </a:p>
        </p:txBody>
      </p:sp>
    </p:spTree>
    <p:extLst>
      <p:ext uri="{BB962C8B-B14F-4D97-AF65-F5344CB8AC3E}">
        <p14:creationId xmlns:p14="http://schemas.microsoft.com/office/powerpoint/2010/main" val="253417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Metrica di valutazione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85090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000" dirty="0"/>
              <a:t>Score: </a:t>
            </a:r>
            <a:r>
              <a:rPr lang="it-IT" sz="2000" i="1" dirty="0"/>
              <a:t>multiclass log-loss</a:t>
            </a:r>
          </a:p>
        </p:txBody>
      </p:sp>
      <p:pic>
        <p:nvPicPr>
          <p:cNvPr id="10" name="Immagine 9" descr="C:\Users\Michele Masciale\Desktop\MLDM_SFCrime\Relazione\Figure\evaluation_formu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67" y="3325413"/>
            <a:ext cx="5614114" cy="1438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67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2.64736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859/1387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816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Matrice di confusione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8" y="1842871"/>
            <a:ext cx="4866351" cy="395187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 bwMode="auto">
          <a:xfrm>
            <a:off x="3990975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9" name="Connettore 2 8"/>
          <p:cNvCxnSpPr/>
          <p:nvPr/>
        </p:nvCxnSpPr>
        <p:spPr bwMode="auto">
          <a:xfrm flipH="1">
            <a:off x="1924050" y="4114800"/>
            <a:ext cx="2076450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CasellaDiTesto 9"/>
          <p:cNvSpPr txBox="1"/>
          <p:nvPr/>
        </p:nvSpPr>
        <p:spPr>
          <a:xfrm>
            <a:off x="443671" y="437197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#16</a:t>
            </a:r>
          </a:p>
          <a:p>
            <a:r>
              <a:rPr lang="it-IT" sz="1600" dirty="0">
                <a:solidFill>
                  <a:srgbClr val="FF0000"/>
                </a:solidFill>
              </a:rPr>
              <a:t>LARCENY / THEFT</a:t>
            </a:r>
          </a:p>
        </p:txBody>
      </p:sp>
      <p:sp>
        <p:nvSpPr>
          <p:cNvPr id="11" name="Rettangolo 10"/>
          <p:cNvSpPr/>
          <p:nvPr/>
        </p:nvSpPr>
        <p:spPr bwMode="auto">
          <a:xfrm>
            <a:off x="4419600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2" name="Connettore 2 11"/>
          <p:cNvCxnSpPr/>
          <p:nvPr/>
        </p:nvCxnSpPr>
        <p:spPr bwMode="auto">
          <a:xfrm>
            <a:off x="4664699" y="4114800"/>
            <a:ext cx="2327448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CasellaDiTesto 14"/>
          <p:cNvSpPr txBox="1"/>
          <p:nvPr/>
        </p:nvSpPr>
        <p:spPr>
          <a:xfrm>
            <a:off x="6992147" y="4371975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#21</a:t>
            </a:r>
          </a:p>
          <a:p>
            <a:r>
              <a:rPr lang="it-IT" sz="1600" dirty="0">
                <a:solidFill>
                  <a:schemeClr val="accent2"/>
                </a:solidFill>
              </a:rPr>
              <a:t>OTHER OFFENSES</a:t>
            </a:r>
          </a:p>
        </p:txBody>
      </p:sp>
    </p:spTree>
    <p:extLst>
      <p:ext uri="{BB962C8B-B14F-4D97-AF65-F5344CB8AC3E}">
        <p14:creationId xmlns:p14="http://schemas.microsoft.com/office/powerpoint/2010/main" val="15135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input: 100 unità tangentoide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Strati nascosti: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tangentoide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sigmoide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output: 39 unità </a:t>
            </a:r>
            <a:r>
              <a:rPr lang="it-IT" sz="2000" i="1" dirty="0"/>
              <a:t>softmax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learning_rate</a:t>
            </a:r>
            <a:r>
              <a:rPr lang="it-IT" sz="2000" dirty="0"/>
              <a:t>: 0.1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n_stable</a:t>
            </a:r>
            <a:r>
              <a:rPr lang="it-IT" sz="2000" dirty="0"/>
              <a:t>: 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epochs</a:t>
            </a:r>
            <a:r>
              <a:rPr lang="it-IT" sz="2000" dirty="0"/>
              <a:t>: 21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9793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2.56269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505/1390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8824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max_depth: 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learning_rate: 0.7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n_estimators: 30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2.27490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86/1671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13169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PROVA N°1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Gaussian Naive Bayes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max_leaf_nodes: 39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443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2.52774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403/1415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8638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" y="1078738"/>
            <a:ext cx="7846143" cy="56043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82" y="1078738"/>
            <a:ext cx="6451684" cy="56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PROVA N°2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Gaussian Naive Bayes</a:t>
            </a:r>
            <a:r>
              <a:rPr lang="it-IT" sz="2000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min_samples_leaf: 39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2187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DayOfMonth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2.47104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308/1419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39969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N°3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178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Sostituzione di </a:t>
            </a:r>
            <a:r>
              <a:rPr lang="it-IT" sz="2000" i="1" dirty="0"/>
              <a:t>DayOfWeek</a:t>
            </a:r>
            <a:r>
              <a:rPr lang="it-IT" sz="2000" dirty="0"/>
              <a:t> con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2.43672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281/1457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32330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N°4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31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2.35771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199/1506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7354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PROVA N°5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30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35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0.65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33</a:t>
            </a:r>
            <a:endParaRPr lang="it-IT" sz="1600" dirty="0"/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78230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2.25923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67/1812</a:t>
            </a:r>
          </a:p>
        </p:txBody>
      </p:sp>
    </p:spTree>
    <p:extLst>
      <p:ext uri="{BB962C8B-B14F-4D97-AF65-F5344CB8AC3E}">
        <p14:creationId xmlns:p14="http://schemas.microsoft.com/office/powerpoint/2010/main" val="2701696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Dati riassuntivi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0" y="1910259"/>
            <a:ext cx="6170050" cy="36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e 2"/>
          <p:cNvSpPr/>
          <p:nvPr/>
        </p:nvSpPr>
        <p:spPr bwMode="auto">
          <a:xfrm>
            <a:off x="2247900" y="2647950"/>
            <a:ext cx="247650" cy="8572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2867025" y="3076575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495675" y="3252577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133850" y="35052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Ovale 10"/>
          <p:cNvSpPr/>
          <p:nvPr/>
        </p:nvSpPr>
        <p:spPr bwMode="auto">
          <a:xfrm>
            <a:off x="4772025" y="35814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Ovale 11"/>
          <p:cNvSpPr/>
          <p:nvPr/>
        </p:nvSpPr>
        <p:spPr bwMode="auto">
          <a:xfrm>
            <a:off x="5410200" y="3971925"/>
            <a:ext cx="247650" cy="6381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Ovale 12"/>
          <p:cNvSpPr/>
          <p:nvPr/>
        </p:nvSpPr>
        <p:spPr bwMode="auto">
          <a:xfrm>
            <a:off x="6048375" y="4343400"/>
            <a:ext cx="228600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Ovale 13"/>
          <p:cNvSpPr/>
          <p:nvPr/>
        </p:nvSpPr>
        <p:spPr bwMode="auto">
          <a:xfrm>
            <a:off x="6686550" y="4438650"/>
            <a:ext cx="219075" cy="3619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084627" y="234017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GNB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2768674" y="276879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NN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932349" y="31974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VC#2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3306434" y="29448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VC#1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4579096" y="3273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VC#3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5217271" y="360397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VC#4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5880386" y="398323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XGB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479333" y="4035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VC#5</a:t>
            </a:r>
          </a:p>
        </p:txBody>
      </p:sp>
    </p:spTree>
    <p:extLst>
      <p:ext uri="{BB962C8B-B14F-4D97-AF65-F5344CB8AC3E}">
        <p14:creationId xmlns:p14="http://schemas.microsoft.com/office/powerpoint/2010/main" val="32736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7054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47" y="1106127"/>
            <a:ext cx="6668556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4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Conclusioni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Prestazioni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Preprocessing degli attributi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dei modelli classificatori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Alternative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di modelli diversi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Assegnamento di costi alle categorie di crimini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Binarizzazione degli attributi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Soddisfatti o rimborsati?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Soddisfatti</a:t>
            </a:r>
          </a:p>
        </p:txBody>
      </p:sp>
    </p:spTree>
    <p:extLst>
      <p:ext uri="{BB962C8B-B14F-4D97-AF65-F5344CB8AC3E}">
        <p14:creationId xmlns:p14="http://schemas.microsoft.com/office/powerpoint/2010/main" val="1754784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Grazie per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45384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Struttura del dataset</a:t>
            </a:r>
          </a:p>
        </p:txBody>
      </p:sp>
      <p:pic>
        <p:nvPicPr>
          <p:cNvPr id="3" name="Immagin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8" y="1740925"/>
            <a:ext cx="8539315" cy="15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C:\Users\Michele Masciale\Desktop\MLDM_SFCrime\Relazione\Figure\testset_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8" y="4238564"/>
            <a:ext cx="8539315" cy="15332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3806979" y="1210016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Training set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031240" y="3707655"/>
            <a:ext cx="106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Test set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1961535" y="1740925"/>
            <a:ext cx="172556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4734232" y="1740925"/>
            <a:ext cx="884903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94969" y="4238564"/>
            <a:ext cx="53094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1" name="Connettore diritto 10"/>
          <p:cNvCxnSpPr/>
          <p:nvPr/>
        </p:nvCxnSpPr>
        <p:spPr bwMode="auto">
          <a:xfrm flipV="1">
            <a:off x="1961535" y="1740925"/>
            <a:ext cx="1725562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ttore diritto 11"/>
          <p:cNvCxnSpPr/>
          <p:nvPr/>
        </p:nvCxnSpPr>
        <p:spPr bwMode="auto">
          <a:xfrm flipV="1">
            <a:off x="4734232" y="1740925"/>
            <a:ext cx="884903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ttore diritto 14"/>
          <p:cNvCxnSpPr/>
          <p:nvPr/>
        </p:nvCxnSpPr>
        <p:spPr bwMode="auto">
          <a:xfrm flipV="1">
            <a:off x="294967" y="4238564"/>
            <a:ext cx="530944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1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Obiettivo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94965" y="2109022"/>
            <a:ext cx="8539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Dato un crimine, stimarne la probabilità di appartenenza ad ogni categoria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5" y="3520328"/>
            <a:ext cx="405821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Strumenti utilizzati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7" y="1688785"/>
            <a:ext cx="8539315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 l’ausilio di:</a:t>
            </a:r>
            <a:endParaRPr lang="it-IT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che implementano numerosi algoritmi di Machine Learning, addestrando i relativi classificatori ed estraendo le predizioni su nuovi dati;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per la lettura e scrittura di dataset;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funzionalità per la generazione e personalizzazione di grafici;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b="1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66447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Preprocessing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del dataset</a:t>
            </a:r>
          </a:p>
        </p:txBody>
      </p:sp>
    </p:spTree>
    <p:extLst>
      <p:ext uri="{BB962C8B-B14F-4D97-AF65-F5344CB8AC3E}">
        <p14:creationId xmlns:p14="http://schemas.microsoft.com/office/powerpoint/2010/main" val="24519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306" y="3010024"/>
            <a:ext cx="3556636" cy="23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456641" y="1784555"/>
            <a:ext cx="821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L’attributo </a:t>
            </a:r>
            <a:r>
              <a:rPr lang="it-IT" sz="2000" i="1" dirty="0"/>
              <a:t>Dates</a:t>
            </a:r>
            <a:r>
              <a:rPr lang="it-IT" sz="2000" dirty="0"/>
              <a:t> è una stringa contenente data e ora relative al crimine</a:t>
            </a:r>
          </a:p>
        </p:txBody>
      </p:sp>
    </p:spTree>
    <p:extLst>
      <p:ext uri="{BB962C8B-B14F-4D97-AF65-F5344CB8AC3E}">
        <p14:creationId xmlns:p14="http://schemas.microsoft.com/office/powerpoint/2010/main" val="3145306908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Tahoma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811</Words>
  <Application>Microsoft Office PowerPoint</Application>
  <PresentationFormat>Presentazione su schermo (4:3)</PresentationFormat>
  <Paragraphs>225</Paragraphs>
  <Slides>41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2" baseType="lpstr">
      <vt:lpstr>MS PGothic</vt:lpstr>
      <vt:lpstr>MS PGothic</vt:lpstr>
      <vt:lpstr>Arial</vt:lpstr>
      <vt:lpstr>Calibri</vt:lpstr>
      <vt:lpstr>Courier New</vt:lpstr>
      <vt:lpstr>Droid Sans Fallback</vt:lpstr>
      <vt:lpstr>Symbol</vt:lpstr>
      <vt:lpstr>Tahoma</vt:lpstr>
      <vt:lpstr>Times New Roman</vt:lpstr>
      <vt:lpstr>Wingdings</vt:lpstr>
      <vt:lpstr>3_Tema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Masciale</dc:creator>
  <cp:lastModifiedBy>Michele Masciale</cp:lastModifiedBy>
  <cp:revision>46</cp:revision>
  <dcterms:created xsi:type="dcterms:W3CDTF">2016-04-18T09:40:10Z</dcterms:created>
  <dcterms:modified xsi:type="dcterms:W3CDTF">2016-04-25T18:46:59Z</dcterms:modified>
</cp:coreProperties>
</file>